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4" r:id="rId3"/>
    <p:sldId id="258" r:id="rId4"/>
    <p:sldId id="259" r:id="rId5"/>
    <p:sldId id="260" r:id="rId6"/>
    <p:sldId id="261" r:id="rId7"/>
    <p:sldId id="262" r:id="rId8"/>
    <p:sldId id="277" r:id="rId9"/>
    <p:sldId id="279" r:id="rId10"/>
    <p:sldId id="274" r:id="rId11"/>
    <p:sldId id="275" r:id="rId12"/>
    <p:sldId id="276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8" r:id="rId24"/>
  </p:sldIdLst>
  <p:sldSz cx="9906000" cy="6858000" type="A4"/>
  <p:notesSz cx="6858000" cy="9144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DejaVu Math TeX Gyre" panose="02000503000000000000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F70"/>
    <a:srgbClr val="F68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836" y="100"/>
      </p:cViewPr>
      <p:guideLst>
        <p:guide orient="horz" pos="2160"/>
        <p:guide pos="30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86387" y="366714"/>
            <a:ext cx="1671638" cy="7800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477" y="366714"/>
            <a:ext cx="4849813" cy="7800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6"/>
            <a:ext cx="84201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9" y="2133601"/>
            <a:ext cx="3260725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7304" y="2133601"/>
            <a:ext cx="3260725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4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4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4" y="273051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4" y="273053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4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2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106FF-3511-46BC-A318-6C9642C43246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23CD9-CA2C-4669-8072-C59CB308B4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436245" y="1219200"/>
            <a:ext cx="90341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Intelligent Quantitative Stock Recommendation System </a:t>
            </a:r>
            <a:endParaRPr lang="zh-CN" altLang="en-US" sz="4800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00" y="3505200"/>
            <a:ext cx="61931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i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“</a:t>
            </a:r>
            <a:r>
              <a:rPr lang="en-US" altLang="zh-CN" sz="2000" b="1" i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Your Personalized AI Investment Laboratory”</a:t>
            </a:r>
          </a:p>
          <a:p>
            <a:pPr algn="r"/>
            <a:endParaRPr lang="en-US" altLang="zh-CN" sz="2000" b="1" i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  <a:p>
            <a:pPr algn="r"/>
            <a:endParaRPr lang="en-US" altLang="zh-CN" sz="2000" b="1" i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  <a:p>
            <a:pPr algn="r"/>
            <a:endParaRPr lang="en-US" altLang="zh-CN" sz="2000" b="1" i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  <a:p>
            <a:pPr algn="r"/>
            <a:endParaRPr lang="en-US" altLang="zh-CN" sz="2000" b="1" i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  <a:p>
            <a:pPr algn="r"/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By Team 7</a:t>
            </a:r>
            <a:r>
              <a:rPr lang="en-US" altLang="zh-CN" sz="2000" b="1" i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endParaRPr lang="zh-CN" altLang="en-US" sz="2000" b="1" i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4" name="图片 3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29000"/>
            <a:ext cx="2310130" cy="272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00" y="533400"/>
            <a:ext cx="5263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NLP Emotion Analysis: Introduction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58" name="文本框 26"/>
          <p:cNvSpPr txBox="1"/>
          <p:nvPr/>
        </p:nvSpPr>
        <p:spPr>
          <a:xfrm>
            <a:off x="1371600" y="1520558"/>
            <a:ext cx="27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charset="-122"/>
                <a:ea typeface="微软雅黑" charset="-122"/>
              </a:rPr>
              <a:t>announce the merger event</a:t>
            </a:r>
            <a:endParaRPr lang="zh-CN" altLang="en-US" sz="1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59" name="文本框 26"/>
          <p:cNvSpPr txBox="1"/>
          <p:nvPr/>
        </p:nvSpPr>
        <p:spPr>
          <a:xfrm>
            <a:off x="5755460" y="1520558"/>
            <a:ext cx="331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微软雅黑" charset="-122"/>
                <a:ea typeface="微软雅黑" charset="-122"/>
              </a:rPr>
              <a:t>fined for manipulating the market</a:t>
            </a:r>
            <a:endParaRPr lang="zh-CN" altLang="en-US" sz="14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/>
          <a:stretch>
            <a:fillRect/>
          </a:stretch>
        </p:blipFill>
        <p:spPr bwMode="auto">
          <a:xfrm>
            <a:off x="5054190" y="2171147"/>
            <a:ext cx="4724400" cy="207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-3449" t="730" r="29640" b="-730"/>
          <a:stretch>
            <a:fillRect/>
          </a:stretch>
        </p:blipFill>
        <p:spPr>
          <a:xfrm>
            <a:off x="-119" y="2133621"/>
            <a:ext cx="4724400" cy="2071227"/>
          </a:xfrm>
          <a:prstGeom prst="rect">
            <a:avLst/>
          </a:prstGeom>
        </p:spPr>
      </p:pic>
      <p:sp>
        <p:nvSpPr>
          <p:cNvPr id="11" name="箭头: 下 7"/>
          <p:cNvSpPr/>
          <p:nvPr/>
        </p:nvSpPr>
        <p:spPr>
          <a:xfrm rot="20920218">
            <a:off x="2833881" y="1857461"/>
            <a:ext cx="92955" cy="170169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/>
          <p:cNvSpPr/>
          <p:nvPr/>
        </p:nvSpPr>
        <p:spPr>
          <a:xfrm rot="20920218" flipH="1">
            <a:off x="8368907" y="1867002"/>
            <a:ext cx="87441" cy="651134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28800" y="4876800"/>
            <a:ext cx="6203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News is important for predicting stock prices!</a:t>
            </a:r>
          </a:p>
        </p:txBody>
      </p:sp>
      <p:pic>
        <p:nvPicPr>
          <p:cNvPr id="14" name="图片 13" descr="IMG_3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 bldLvl="0" animBg="1"/>
      <p:bldP spid="73" grpId="0" bldLvl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40" y="533192"/>
            <a:ext cx="4320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NLP Emotion Analysis: Models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6" name="文本框 5"/>
          <p:cNvSpPr txBox="1"/>
          <p:nvPr/>
        </p:nvSpPr>
        <p:spPr>
          <a:xfrm>
            <a:off x="4741274" y="2478313"/>
            <a:ext cx="332448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effectLst/>
                <a:latin typeface="微软雅黑" charset="0"/>
                <a:ea typeface="微软雅黑" charset="0"/>
                <a:cs typeface="Times New Roman" panose="02020603050405020304" pitchFamily="18" charset="0"/>
              </a:rPr>
              <a:t>By law of large numbers,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802940" y="1901158"/>
                <a:ext cx="5453186" cy="540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kern="100" smtClean="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…,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 kern="10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1400" i="1" kern="100" dirty="0">
                  <a:solidFill>
                    <a:srgbClr val="112F70"/>
                  </a:solidFill>
                  <a:effectLst/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40" y="1901158"/>
                <a:ext cx="5453186" cy="540917"/>
              </a:xfrm>
              <a:prstGeom prst="rect">
                <a:avLst/>
              </a:prstGeom>
              <a:blipFill rotWithShape="1">
                <a:blip r:embed="rId3"/>
                <a:stretch>
                  <a:fillRect l="-8" t="-111" r="4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012291" y="2870888"/>
                <a:ext cx="4387000" cy="540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kern="100" smtClean="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…,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zh-CN" altLang="zh-CN" sz="1400" i="1" kern="10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zh-CN" altLang="zh-CN" sz="1400" i="1" kern="10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𝑐𝑜𝑢𝑛𝑡</m:t>
                          </m:r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𝑐𝑜𝑢𝑛𝑡</m:t>
                          </m:r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1400" i="1" kern="100" dirty="0">
                  <a:solidFill>
                    <a:srgbClr val="112F70"/>
                  </a:solidFill>
                  <a:effectLst/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91" y="2870888"/>
                <a:ext cx="4387000" cy="540917"/>
              </a:xfrm>
              <a:prstGeom prst="rect">
                <a:avLst/>
              </a:prstGeom>
              <a:blipFill rotWithShape="1">
                <a:blip r:embed="rId4"/>
                <a:stretch>
                  <a:fillRect l="-5" t="-10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875798" y="4076470"/>
                <a:ext cx="49702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kern="100" smtClean="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…,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zh-CN" altLang="zh-CN" sz="1400" i="1" kern="10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zh-CN" altLang="zh-CN" sz="1400" i="1" kern="10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400" i="1" kern="10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…,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400" i="1" kern="100" dirty="0">
                  <a:solidFill>
                    <a:srgbClr val="112F70"/>
                  </a:solidFill>
                  <a:effectLst/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98" y="4076470"/>
                <a:ext cx="4970279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5" t="-132" r="8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741064" y="4864017"/>
                <a:ext cx="5347257" cy="540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kern="100" smtClean="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…,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zh-CN" altLang="zh-CN" sz="1400" i="1" kern="10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zh-CN" altLang="zh-CN" sz="1400" i="1" kern="100">
                          <a:solidFill>
                            <a:srgbClr val="112F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𝑐𝑜𝑢𝑛𝑡</m:t>
                          </m:r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𝑐𝑜𝑢𝑛𝑡</m:t>
                          </m:r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kern="100">
                                  <a:solidFill>
                                    <a:srgbClr val="112F7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400" i="1" kern="100">
                              <a:solidFill>
                                <a:srgbClr val="112F70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1400" i="1" kern="100" dirty="0">
                  <a:solidFill>
                    <a:srgbClr val="112F70"/>
                  </a:solidFill>
                  <a:effectLst/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64" y="4864017"/>
                <a:ext cx="5347257" cy="540917"/>
              </a:xfrm>
              <a:prstGeom prst="rect">
                <a:avLst/>
              </a:prstGeom>
              <a:blipFill rotWithShape="1">
                <a:blip r:embed="rId6"/>
                <a:stretch>
                  <a:fillRect l="-3" t="-102" r="1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4774661" y="1586925"/>
            <a:ext cx="150987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  <a:cs typeface="Times New Roman" panose="02020603050405020304" pitchFamily="18" charset="0"/>
              </a:rPr>
              <a:t>By Bayes,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774660" y="3492279"/>
            <a:ext cx="3291099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effectLst/>
                <a:latin typeface="微软雅黑" charset="0"/>
                <a:ea typeface="微软雅黑" charset="0"/>
                <a:cs typeface="Times New Roman" panose="02020603050405020304" pitchFamily="18" charset="0"/>
              </a:rPr>
              <a:t>By n-1 order Markov Assumption,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741064" y="4507689"/>
            <a:ext cx="104333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effectLst/>
                <a:latin typeface="微软雅黑" charset="0"/>
                <a:ea typeface="微软雅黑" charset="0"/>
                <a:cs typeface="Times New Roman" panose="02020603050405020304" pitchFamily="18" charset="0"/>
              </a:rPr>
              <a:t>So that,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72549" y="1204005"/>
            <a:ext cx="2286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  <a:cs typeface="Times New Roman" panose="02020603050405020304" pitchFamily="18" charset="0"/>
              </a:rPr>
              <a:t>n</a:t>
            </a:r>
            <a:r>
              <a:rPr lang="en-US" altLang="zh-CN" sz="1400" b="1" dirty="0">
                <a:solidFill>
                  <a:srgbClr val="112F70"/>
                </a:solidFill>
                <a:effectLst/>
                <a:latin typeface="微软雅黑" charset="0"/>
                <a:ea typeface="微软雅黑" charset="0"/>
                <a:cs typeface="Times New Roman" panose="02020603050405020304" pitchFamily="18" charset="0"/>
              </a:rPr>
              <a:t>-gram Word2Vec </a:t>
            </a:r>
            <a:r>
              <a:rPr lang="zh-CN" altLang="en-US" sz="1400" b="1" dirty="0">
                <a:solidFill>
                  <a:srgbClr val="112F70"/>
                </a:solidFill>
                <a:effectLst/>
                <a:latin typeface="微软雅黑" charset="0"/>
                <a:ea typeface="微软雅黑" charset="0"/>
                <a:cs typeface="Times New Roman" panose="02020603050405020304" pitchFamily="18" charset="0"/>
              </a:rPr>
              <a:t>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447494" y="1205378"/>
            <a:ext cx="1905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  <a:cs typeface="Times New Roman" panose="02020603050405020304" pitchFamily="18" charset="0"/>
              </a:rPr>
              <a:t>One hot encoding</a:t>
            </a: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 r="16728"/>
          <a:stretch>
            <a:fillRect/>
          </a:stretch>
        </p:blipFill>
        <p:spPr bwMode="auto">
          <a:xfrm>
            <a:off x="359613" y="2039028"/>
            <a:ext cx="3794681" cy="176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/>
          <p:cNvSpPr txBox="1"/>
          <p:nvPr/>
        </p:nvSpPr>
        <p:spPr>
          <a:xfrm flipH="1">
            <a:off x="650261" y="4433416"/>
            <a:ext cx="32133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12F70"/>
                </a:solidFill>
                <a:latin typeface="微软雅黑" charset="0"/>
                <a:ea typeface="微软雅黑" charset="0"/>
                <a:cs typeface="Times New Roman" panose="02020603050405020304" pitchFamily="18" charset="0"/>
              </a:rPr>
              <a:t>Occupy a lot of computing time and memory space!</a:t>
            </a:r>
          </a:p>
        </p:txBody>
      </p:sp>
      <p:pic>
        <p:nvPicPr>
          <p:cNvPr id="2" name="图片 1" descr="IMG_32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 bldLvl="0" animBg="1"/>
      <p:bldP spid="7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40" y="533192"/>
            <a:ext cx="4320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NLP Emotion Analysis: Models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0513" b="18077"/>
          <a:stretch>
            <a:fillRect/>
          </a:stretch>
        </p:blipFill>
        <p:spPr>
          <a:xfrm>
            <a:off x="4267200" y="914400"/>
            <a:ext cx="5136515" cy="27514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2998" y="1793136"/>
            <a:ext cx="19665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12F70"/>
                </a:solidFill>
                <a:latin typeface="微软雅黑" charset="0"/>
                <a:ea typeface="微软雅黑" charset="0"/>
                <a:cs typeface="Times Bold" panose="00000500000000020000" charset="0"/>
              </a:rPr>
              <a:t>Random Forest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629400" y="3581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867400" y="4342765"/>
            <a:ext cx="1739265" cy="36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2F7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06160" y="4368165"/>
            <a:ext cx="126174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12F70"/>
                </a:solidFill>
                <a:latin typeface="微软雅黑" charset="0"/>
                <a:ea typeface="微软雅黑" charset="0"/>
                <a:cs typeface="Times Bold" panose="00000500000000020000" charset="0"/>
              </a:rPr>
              <a:t>Dictionary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629400" y="4724400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867398" y="5436870"/>
            <a:ext cx="1739265" cy="36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2F7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29960" y="5449570"/>
            <a:ext cx="141351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Times Bold" panose="00000500000000020000" charset="0"/>
              </a:rPr>
              <a:t>Final-Class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74699" y="2951353"/>
            <a:ext cx="270319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12F70"/>
                </a:solidFill>
                <a:latin typeface="微软雅黑" charset="0"/>
                <a:ea typeface="微软雅黑" charset="0"/>
                <a:cs typeface="Times Bold" panose="00000500000000020000" charset="0"/>
              </a:rPr>
              <a:t>Loughran &amp; McDonald Sentiment Word Dictionary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/>
          <a:srcRect l="-1" r="43615"/>
          <a:stretch>
            <a:fillRect/>
          </a:stretch>
        </p:blipFill>
        <p:spPr>
          <a:xfrm>
            <a:off x="408076" y="3932296"/>
            <a:ext cx="3972560" cy="2074545"/>
          </a:xfrm>
          <a:prstGeom prst="rect">
            <a:avLst/>
          </a:prstGeom>
        </p:spPr>
      </p:pic>
      <p:pic>
        <p:nvPicPr>
          <p:cNvPr id="2" name="图片 1" descr="IMG_3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 bldLvl="0" animBg="1"/>
      <p:bldP spid="7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1541145" y="3013710"/>
            <a:ext cx="6823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3. Design &amp; Develop </a:t>
            </a:r>
            <a:endParaRPr lang="zh-CN" altLang="en-US" sz="4800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4" name="图片 3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18" name="文本框 26"/>
          <p:cNvSpPr txBox="1"/>
          <p:nvPr/>
        </p:nvSpPr>
        <p:spPr>
          <a:xfrm>
            <a:off x="762189" y="1904940"/>
            <a:ext cx="610218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Learning experience</a:t>
            </a:r>
            <a:endParaRPr lang="en-US" altLang="zh-CN" sz="2800" b="1" dirty="0">
              <a:solidFill>
                <a:srgbClr val="112F70"/>
              </a:solidFill>
              <a:latin typeface="微软雅黑" charset="0"/>
              <a:ea typeface="微软雅黑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Schedule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112F70"/>
              </a:solidFill>
              <a:latin typeface="微软雅黑" charset="0"/>
              <a:ea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Design &amp; Develop experience</a:t>
            </a:r>
            <a:endParaRPr lang="en-US" altLang="zh-CN" sz="2800" b="1" dirty="0">
              <a:solidFill>
                <a:srgbClr val="112F70"/>
              </a:solidFill>
              <a:latin typeface="微软雅黑" charset="0"/>
              <a:ea typeface="微软雅黑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Full stack design &amp; develop</a:t>
            </a:r>
            <a:endParaRPr lang="en-US" altLang="zh-CN" sz="2000" b="1" dirty="0">
              <a:solidFill>
                <a:srgbClr val="112F70"/>
              </a:solidFill>
              <a:latin typeface="微软雅黑" charset="0"/>
              <a:ea typeface="微软雅黑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Incompatible interface</a:t>
            </a:r>
            <a:endParaRPr lang="en-US" altLang="zh-CN" sz="2000" b="1" dirty="0">
              <a:solidFill>
                <a:srgbClr val="112F70"/>
              </a:solidFill>
              <a:latin typeface="微软雅黑" charset="0"/>
              <a:ea typeface="微软雅黑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Database redundancy</a:t>
            </a:r>
            <a:endParaRPr lang="en-US" altLang="zh-CN" sz="2000" b="1" dirty="0">
              <a:solidFill>
                <a:srgbClr val="112F70"/>
              </a:solidFill>
              <a:latin typeface="微软雅黑" charset="0"/>
              <a:ea typeface="微软雅黑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The most complex front-end processing</a:t>
            </a:r>
            <a:endParaRPr lang="en-US" altLang="zh-CN" sz="2000" b="1" dirty="0">
              <a:solidFill>
                <a:srgbClr val="112F70"/>
              </a:solidFill>
              <a:latin typeface="微软雅黑" charset="0"/>
              <a:ea typeface="微软雅黑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The most complex back-end processing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408345" y="563037"/>
            <a:ext cx="4320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Contents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8" name="图片 7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  <p:bldP spid="7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2819440" y="3137327"/>
            <a:ext cx="4320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Learning Experience</a:t>
            </a:r>
          </a:p>
        </p:txBody>
      </p:sp>
      <p:pic>
        <p:nvPicPr>
          <p:cNvPr id="4" name="图片 3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40" y="533192"/>
            <a:ext cx="4320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My Schedule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9" name="图片 8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  <p:pic>
        <p:nvPicPr>
          <p:cNvPr id="2" name="图片 1" descr="截屏2022-07-27 23.55.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056005"/>
            <a:ext cx="6970395" cy="5111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 bldLvl="0" animBg="1"/>
      <p:bldP spid="7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1689735" y="3137535"/>
            <a:ext cx="6515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Design &amp; Develop Experience</a:t>
            </a:r>
          </a:p>
        </p:txBody>
      </p:sp>
      <p:pic>
        <p:nvPicPr>
          <p:cNvPr id="4" name="图片 3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2395" y="1519142"/>
            <a:ext cx="1778635" cy="1525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Frontend</a:t>
            </a:r>
          </a:p>
          <a:p>
            <a:pPr algn="ctr"/>
            <a:endParaRPr lang="en-US" altLang="zh-CN" sz="1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HTML/CSS/</a:t>
            </a:r>
          </a:p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BootStrap</a:t>
            </a:r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/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JS/</a:t>
            </a: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JQurey</a:t>
            </a:r>
          </a:p>
        </p:txBody>
      </p:sp>
      <p:sp>
        <p:nvSpPr>
          <p:cNvPr id="7" name="矩形 6"/>
          <p:cNvSpPr/>
          <p:nvPr/>
        </p:nvSpPr>
        <p:spPr>
          <a:xfrm>
            <a:off x="3984625" y="1510665"/>
            <a:ext cx="1887855" cy="155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Django ORM</a:t>
            </a:r>
          </a:p>
          <a:p>
            <a:pPr algn="ctr"/>
            <a:endParaRPr lang="en-US" altLang="zh-CN" sz="1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endParaRPr lang="en-US" altLang="zh-CN" sz="1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Table.objects.all</a:t>
            </a:r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()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&lt;</a:t>
            </a: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QuerySet</a:t>
            </a:r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&gt;</a:t>
            </a:r>
          </a:p>
        </p:txBody>
      </p:sp>
      <p:sp>
        <p:nvSpPr>
          <p:cNvPr id="8" name="矩形 7"/>
          <p:cNvSpPr/>
          <p:nvPr/>
        </p:nvSpPr>
        <p:spPr>
          <a:xfrm>
            <a:off x="7946390" y="1513205"/>
            <a:ext cx="1764665" cy="157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Local Database</a:t>
            </a:r>
          </a:p>
          <a:p>
            <a:pPr algn="ctr"/>
            <a:endParaRPr lang="en-US" altLang="zh-CN" sz="1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endParaRPr lang="en-US" altLang="zh-CN" sz="1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MySQL</a:t>
            </a:r>
          </a:p>
        </p:txBody>
      </p:sp>
      <p:sp>
        <p:nvSpPr>
          <p:cNvPr id="9" name="矩形 8"/>
          <p:cNvSpPr/>
          <p:nvPr/>
        </p:nvSpPr>
        <p:spPr>
          <a:xfrm>
            <a:off x="7933055" y="4297680"/>
            <a:ext cx="1765300" cy="1598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Backend</a:t>
            </a:r>
          </a:p>
          <a:p>
            <a:pPr algn="ctr"/>
            <a:endParaRPr lang="en-US" altLang="zh-CN" sz="1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Python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Django</a:t>
            </a:r>
          </a:p>
        </p:txBody>
      </p:sp>
      <p:sp>
        <p:nvSpPr>
          <p:cNvPr id="10" name="矩形 9"/>
          <p:cNvSpPr/>
          <p:nvPr/>
        </p:nvSpPr>
        <p:spPr>
          <a:xfrm>
            <a:off x="112395" y="4287520"/>
            <a:ext cx="1796415" cy="161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Kernal</a:t>
            </a:r>
            <a:endParaRPr lang="en-US" altLang="zh-CN" sz="1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endParaRPr lang="en-US" altLang="zh-CN" sz="1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StrategyLib</a:t>
            </a:r>
            <a:endParaRPr lang="en-US" altLang="zh-CN" sz="1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LSTM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NLP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905001" y="1981200"/>
            <a:ext cx="20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1891031" y="2743201"/>
            <a:ext cx="20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209800" y="2774779"/>
            <a:ext cx="159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112F70"/>
                </a:solidFill>
                <a:latin typeface="微软雅黑" charset="0"/>
                <a:ea typeface="微软雅黑" charset="0"/>
              </a:rPr>
              <a:t>JSON.parse</a:t>
            </a:r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(str)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346076" y="2392300"/>
            <a:ext cx="11106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Ajax/JSON</a:t>
            </a: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867188" y="1981200"/>
            <a:ext cx="20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867188" y="2765426"/>
            <a:ext cx="20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519351" y="1584233"/>
            <a:ext cx="6953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CURD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576154" y="2319854"/>
            <a:ext cx="5822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Data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 flipV="1">
            <a:off x="5686358" y="3082556"/>
            <a:ext cx="2314642" cy="126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 rot="1864845">
            <a:off x="6748086" y="3344390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Call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5257800" y="3089275"/>
            <a:ext cx="2666999" cy="1448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 rot="1786401">
            <a:off x="6323511" y="3914780"/>
            <a:ext cx="5822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Data</a:t>
            </a:r>
          </a:p>
        </p:txBody>
      </p:sp>
      <p:cxnSp>
        <p:nvCxnSpPr>
          <p:cNvPr id="41" name="直接箭头连接符 40"/>
          <p:cNvCxnSpPr>
            <a:endCxn id="8" idx="2"/>
          </p:cNvCxnSpPr>
          <p:nvPr/>
        </p:nvCxnSpPr>
        <p:spPr>
          <a:xfrm flipH="1" flipV="1">
            <a:off x="8829040" y="3087370"/>
            <a:ext cx="10160" cy="117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915187" y="3493147"/>
            <a:ext cx="9963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Manage</a:t>
            </a:r>
          </a:p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Database</a:t>
            </a:r>
          </a:p>
        </p:txBody>
      </p:sp>
      <p:cxnSp>
        <p:nvCxnSpPr>
          <p:cNvPr id="44" name="直接箭头连接符 43"/>
          <p:cNvCxnSpPr>
            <a:stCxn id="9" idx="1"/>
            <a:endCxn id="10" idx="3"/>
          </p:cNvCxnSpPr>
          <p:nvPr/>
        </p:nvCxnSpPr>
        <p:spPr>
          <a:xfrm flipH="1" flipV="1">
            <a:off x="1908809" y="5095028"/>
            <a:ext cx="6024245" cy="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3919219" y="4694014"/>
            <a:ext cx="18135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Parameters &amp; Data</a:t>
            </a: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1727201" y="5486612"/>
            <a:ext cx="6197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4473257" y="5580363"/>
            <a:ext cx="7054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Result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1040" y="533192"/>
            <a:ext cx="4320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Full Stack Design &amp; Develop 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11" name="图片 10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331509" y="1620894"/>
            <a:ext cx="10928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0"/>
                <a:ea typeface="微软雅黑" charset="0"/>
              </a:rPr>
              <a:t>GET/POST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2" grpId="0" bldLvl="0" animBg="1"/>
      <p:bldP spid="7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40" y="533192"/>
            <a:ext cx="4320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Incompatible Interface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5" name="图片 4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  <p:pic>
        <p:nvPicPr>
          <p:cNvPr id="2" name="图片 1" descr="截屏2022-07-27 23.55.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056005"/>
            <a:ext cx="6970395" cy="5111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 bldLvl="0" animBg="1"/>
      <p:bldP spid="7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2628265" y="3048000"/>
            <a:ext cx="4650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1. Strategies </a:t>
            </a:r>
            <a:endParaRPr lang="zh-CN" altLang="en-US" sz="4800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4" name="图片 3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40" y="533192"/>
            <a:ext cx="4320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Database Redundancy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19200"/>
            <a:ext cx="2949575" cy="4840605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4800"/>
            <a:ext cx="3279775" cy="2586990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140" y="3123825"/>
            <a:ext cx="4662239" cy="2936116"/>
          </a:xfrm>
          <a:prstGeom prst="rect">
            <a:avLst/>
          </a:prstGeom>
        </p:spPr>
      </p:pic>
      <p:pic>
        <p:nvPicPr>
          <p:cNvPr id="2" name="图片 1" descr="IMG_32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 bldLvl="0" animBg="1"/>
      <p:bldP spid="7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00" y="533400"/>
            <a:ext cx="6950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The Most Complex Front - end Processing 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05" y="1196635"/>
            <a:ext cx="4558712" cy="2352167"/>
          </a:xfrm>
          <a:prstGeom prst="rect">
            <a:avLst/>
          </a:prstGeom>
        </p:spPr>
      </p:pic>
      <p:pic>
        <p:nvPicPr>
          <p:cNvPr id="2" name="图片 1" descr="IMG_32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850" y="2381152"/>
            <a:ext cx="3429000" cy="391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330" y="3030791"/>
            <a:ext cx="4558711" cy="21966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503" y="3967045"/>
            <a:ext cx="4652389" cy="12669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7A7254-30DD-9141-F298-71894C246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184" y="75047"/>
            <a:ext cx="1456376" cy="2176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 bldLvl="0" animBg="1"/>
      <p:bldP spid="7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00" y="533400"/>
            <a:ext cx="6341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The Most Complex Back - end Processing 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19200"/>
            <a:ext cx="3272155" cy="45866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02" y="152228"/>
            <a:ext cx="3822896" cy="6001058"/>
          </a:xfrm>
          <a:prstGeom prst="rect">
            <a:avLst/>
          </a:prstGeom>
        </p:spPr>
      </p:pic>
      <p:pic>
        <p:nvPicPr>
          <p:cNvPr id="2" name="图片 1" descr="IMG_3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 bldLvl="0" animBg="1"/>
      <p:bldP spid="7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533400" y="2895600"/>
            <a:ext cx="9161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Thank you for your listening !</a:t>
            </a:r>
            <a:endParaRPr lang="zh-CN" altLang="en-US" sz="4800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29600" y="5562600"/>
            <a:ext cx="1795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By Team 7</a:t>
            </a:r>
            <a:endParaRPr lang="zh-CN" altLang="en-US" sz="2000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5" name="图片 4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89802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381040" y="53319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MACD</a:t>
            </a:r>
            <a:endParaRPr lang="zh-CN" altLang="en-US" sz="2000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36409" y="60569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40015" y="60569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18" name="文本框 26"/>
          <p:cNvSpPr txBox="1"/>
          <p:nvPr/>
        </p:nvSpPr>
        <p:spPr>
          <a:xfrm>
            <a:off x="236409" y="1157545"/>
            <a:ext cx="5832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To find how long is the short term and long term: train method</a:t>
            </a:r>
            <a:endParaRPr lang="zh-CN" altLang="en-US" sz="1400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7932" y="1685816"/>
            <a:ext cx="2016221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26"/>
          <p:cNvSpPr txBox="1"/>
          <p:nvPr/>
        </p:nvSpPr>
        <p:spPr>
          <a:xfrm>
            <a:off x="1664176" y="1875849"/>
            <a:ext cx="1933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Set default parameter</a:t>
            </a:r>
            <a:endParaRPr lang="zh-CN" altLang="en-US" sz="1200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07932" y="2925517"/>
            <a:ext cx="2016221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6"/>
          <p:cNvSpPr txBox="1"/>
          <p:nvPr/>
        </p:nvSpPr>
        <p:spPr>
          <a:xfrm>
            <a:off x="1508179" y="2998331"/>
            <a:ext cx="223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Try parameters by possible random number</a:t>
            </a:r>
            <a:endParaRPr lang="zh-CN" altLang="en-US" sz="1200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</p:txBody>
      </p:sp>
      <p:cxnSp>
        <p:nvCxnSpPr>
          <p:cNvPr id="6" name="直接箭头连接符 5"/>
          <p:cNvCxnSpPr>
            <a:stCxn id="2" idx="2"/>
            <a:endCxn id="21" idx="0"/>
          </p:cNvCxnSpPr>
          <p:nvPr/>
        </p:nvCxnSpPr>
        <p:spPr>
          <a:xfrm>
            <a:off x="2616043" y="2333888"/>
            <a:ext cx="0" cy="59162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07932" y="4617320"/>
            <a:ext cx="2016221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1" idx="2"/>
            <a:endCxn id="25" idx="0"/>
          </p:cNvCxnSpPr>
          <p:nvPr/>
        </p:nvCxnSpPr>
        <p:spPr>
          <a:xfrm>
            <a:off x="2616043" y="3573589"/>
            <a:ext cx="0" cy="104330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6"/>
          <p:cNvSpPr txBox="1"/>
          <p:nvPr/>
        </p:nvSpPr>
        <p:spPr>
          <a:xfrm>
            <a:off x="1069553" y="3772289"/>
            <a:ext cx="112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if the back test result is better</a:t>
            </a:r>
            <a:endParaRPr lang="zh-CN" altLang="en-US" sz="1200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0" name="文本框 26"/>
          <p:cNvSpPr txBox="1"/>
          <p:nvPr/>
        </p:nvSpPr>
        <p:spPr>
          <a:xfrm>
            <a:off x="1720421" y="4721653"/>
            <a:ext cx="18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Iterate to get better parameters</a:t>
            </a:r>
            <a:endParaRPr lang="zh-CN" altLang="en-US" sz="1200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2612672" y="2645211"/>
            <a:ext cx="1656185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268857" y="2645211"/>
            <a:ext cx="0" cy="135579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2612672" y="4001004"/>
            <a:ext cx="1656185" cy="1797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26"/>
          <p:cNvSpPr txBox="1"/>
          <p:nvPr/>
        </p:nvSpPr>
        <p:spPr>
          <a:xfrm>
            <a:off x="2991706" y="3731025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if not</a:t>
            </a:r>
            <a:endParaRPr lang="zh-CN" altLang="en-US" sz="1100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068" y="1541800"/>
            <a:ext cx="3589286" cy="178139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954" y="3664485"/>
            <a:ext cx="3622168" cy="1677072"/>
          </a:xfrm>
          <a:prstGeom prst="rect">
            <a:avLst/>
          </a:prstGeom>
        </p:spPr>
      </p:pic>
      <p:sp>
        <p:nvSpPr>
          <p:cNvPr id="58" name="文本框 26"/>
          <p:cNvSpPr txBox="1"/>
          <p:nvPr/>
        </p:nvSpPr>
        <p:spPr>
          <a:xfrm>
            <a:off x="5714575" y="1251448"/>
            <a:ext cx="244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微软雅黑" charset="-122"/>
                <a:ea typeface="微软雅黑" charset="-122"/>
              </a:rPr>
              <a:t>default parameter</a:t>
            </a:r>
            <a:endParaRPr lang="zh-CN" altLang="en-US" sz="11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59" name="文本框 26"/>
          <p:cNvSpPr txBox="1"/>
          <p:nvPr/>
        </p:nvSpPr>
        <p:spPr>
          <a:xfrm>
            <a:off x="5714575" y="3380683"/>
            <a:ext cx="244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微软雅黑" charset="-122"/>
                <a:ea typeface="微软雅黑" charset="-122"/>
              </a:rPr>
              <a:t>best parameter</a:t>
            </a:r>
            <a:endParaRPr lang="zh-CN" altLang="en-US" sz="11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 descr="IMG_3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  <p:bldP spid="7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381040" y="53319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MACD</a:t>
            </a:r>
            <a:r>
              <a:rPr lang="zh-CN" alt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：</a:t>
            </a:r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related plots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58" name="文本框 26"/>
          <p:cNvSpPr txBox="1"/>
          <p:nvPr/>
        </p:nvSpPr>
        <p:spPr>
          <a:xfrm>
            <a:off x="1168703" y="1520558"/>
            <a:ext cx="244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微软雅黑" charset="-122"/>
                <a:ea typeface="微软雅黑" charset="-122"/>
              </a:rPr>
              <a:t>default parameter</a:t>
            </a:r>
            <a:endParaRPr lang="zh-CN" altLang="en-US" sz="11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59" name="文本框 26"/>
          <p:cNvSpPr txBox="1"/>
          <p:nvPr/>
        </p:nvSpPr>
        <p:spPr>
          <a:xfrm>
            <a:off x="5755461" y="1520558"/>
            <a:ext cx="244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>
                <a:latin typeface="微软雅黑" charset="-122"/>
                <a:ea typeface="微软雅黑" charset="-122"/>
              </a:rPr>
              <a:t>best </a:t>
            </a:r>
            <a:r>
              <a:rPr lang="en-US" altLang="zh-CN" sz="1100" b="1" dirty="0">
                <a:latin typeface="微软雅黑" charset="-122"/>
                <a:ea typeface="微软雅黑" charset="-122"/>
              </a:rPr>
              <a:t>parameter</a:t>
            </a:r>
            <a:endParaRPr lang="zh-CN" altLang="en-US" sz="11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 descr="图形用户界面, 图表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0" y="1933263"/>
            <a:ext cx="4078213" cy="3058660"/>
          </a:xfrm>
          <a:prstGeom prst="rect">
            <a:avLst/>
          </a:prstGeom>
        </p:spPr>
      </p:pic>
      <p:pic>
        <p:nvPicPr>
          <p:cNvPr id="7" name="图片 6" descr="图形用户界面, 图表, 应用程序&#10;&#10;中度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19" y="1933263"/>
            <a:ext cx="4078213" cy="3058660"/>
          </a:xfrm>
          <a:prstGeom prst="rect">
            <a:avLst/>
          </a:prstGeom>
        </p:spPr>
      </p:pic>
      <p:pic>
        <p:nvPicPr>
          <p:cNvPr id="2" name="图片 1" descr="IMG_3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  <p:bldP spid="7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457240" y="68559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R-Breaker</a:t>
            </a:r>
          </a:p>
        </p:txBody>
      </p:sp>
      <p:sp>
        <p:nvSpPr>
          <p:cNvPr id="72" name="矩形 71"/>
          <p:cNvSpPr/>
          <p:nvPr/>
        </p:nvSpPr>
        <p:spPr>
          <a:xfrm>
            <a:off x="308799" y="7669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412405" y="7669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58" name="文本框 26"/>
          <p:cNvSpPr txBox="1"/>
          <p:nvPr/>
        </p:nvSpPr>
        <p:spPr>
          <a:xfrm>
            <a:off x="1532935" y="172140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charset="-122"/>
                <a:ea typeface="微软雅黑" charset="-122"/>
              </a:rPr>
              <a:t>Strategy</a:t>
            </a:r>
            <a:endParaRPr lang="zh-CN" altLang="en-US" sz="14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31" y="2071444"/>
            <a:ext cx="4682728" cy="2250357"/>
          </a:xfrm>
          <a:prstGeom prst="rect">
            <a:avLst/>
          </a:prstGeom>
        </p:spPr>
      </p:pic>
      <p:pic>
        <p:nvPicPr>
          <p:cNvPr id="2" name="图片 1" descr="图形用户界面, 应用程序, 直方图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75" y="1983014"/>
            <a:ext cx="3622163" cy="2554604"/>
          </a:xfrm>
          <a:prstGeom prst="rect">
            <a:avLst/>
          </a:prstGeom>
        </p:spPr>
      </p:pic>
      <p:sp>
        <p:nvSpPr>
          <p:cNvPr id="14" name="文本框 26"/>
          <p:cNvSpPr txBox="1"/>
          <p:nvPr/>
        </p:nvSpPr>
        <p:spPr>
          <a:xfrm>
            <a:off x="6141447" y="1675237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charset="-122"/>
                <a:ea typeface="微软雅黑" charset="-122"/>
              </a:rPr>
              <a:t>plot</a:t>
            </a:r>
            <a:endParaRPr lang="zh-CN" altLang="en-US" sz="14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 descr="IMG_3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  <p:bldP spid="7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381040" y="60939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Boll Channel Strategy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907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907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58" name="文本框 26"/>
          <p:cNvSpPr txBox="1"/>
          <p:nvPr/>
        </p:nvSpPr>
        <p:spPr>
          <a:xfrm>
            <a:off x="5138896" y="169785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微软雅黑" charset="-122"/>
                <a:ea typeface="微软雅黑" charset="-122"/>
              </a:rPr>
              <a:t>example plot</a:t>
            </a:r>
            <a:endParaRPr lang="zh-CN" altLang="en-US" sz="16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0" name="文本框 26"/>
          <p:cNvSpPr txBox="1"/>
          <p:nvPr/>
        </p:nvSpPr>
        <p:spPr>
          <a:xfrm>
            <a:off x="1034938" y="1176049"/>
            <a:ext cx="732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If stock price break UP and DOWN(</a:t>
            </a:r>
            <a:r>
              <a:rPr lang="en-US" altLang="zh-CN" sz="1400" b="1" dirty="0" err="1">
                <a:solidFill>
                  <a:srgbClr val="112F70"/>
                </a:solidFill>
                <a:latin typeface="微软雅黑" charset="-122"/>
                <a:ea typeface="微软雅黑" charset="-122"/>
              </a:rPr>
              <a:t>price±X</a:t>
            </a:r>
            <a:r>
              <a:rPr lang="en-US" altLang="zh-CN" sz="1400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*std, X is parameter), long the stock</a:t>
            </a:r>
            <a:endParaRPr lang="zh-CN" altLang="en-US" sz="1400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047" y="2202954"/>
            <a:ext cx="4195971" cy="3170200"/>
          </a:xfrm>
          <a:prstGeom prst="rect">
            <a:avLst/>
          </a:prstGeom>
        </p:spPr>
      </p:pic>
      <p:sp>
        <p:nvSpPr>
          <p:cNvPr id="11" name="文本框 26"/>
          <p:cNvSpPr txBox="1"/>
          <p:nvPr/>
        </p:nvSpPr>
        <p:spPr>
          <a:xfrm>
            <a:off x="808663" y="2635002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Intuitiveness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Tendency</a:t>
            </a:r>
            <a:endParaRPr lang="zh-CN" altLang="en-US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 descr="IMG_32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  <p:bldP spid="7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533440" y="68559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LSTM</a:t>
            </a:r>
          </a:p>
        </p:txBody>
      </p:sp>
      <p:sp>
        <p:nvSpPr>
          <p:cNvPr id="72" name="矩形 71"/>
          <p:cNvSpPr/>
          <p:nvPr/>
        </p:nvSpPr>
        <p:spPr>
          <a:xfrm>
            <a:off x="384999" y="7669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488605" y="7669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58" name="文本框 26"/>
          <p:cNvSpPr txBox="1"/>
          <p:nvPr/>
        </p:nvSpPr>
        <p:spPr>
          <a:xfrm>
            <a:off x="3255067" y="1838777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微软雅黑" charset="-122"/>
                <a:ea typeface="微软雅黑" charset="-122"/>
              </a:rPr>
              <a:t>example plot</a:t>
            </a:r>
            <a:endParaRPr lang="zh-CN" altLang="en-US" sz="16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0" name="文本框 26"/>
          <p:cNvSpPr txBox="1"/>
          <p:nvPr/>
        </p:nvSpPr>
        <p:spPr>
          <a:xfrm>
            <a:off x="673031" y="1374650"/>
            <a:ext cx="820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12F70"/>
                </a:solidFill>
                <a:latin typeface="微软雅黑" charset="-122"/>
                <a:ea typeface="微软雅黑" charset="-122"/>
              </a:rPr>
              <a:t>Set back test period as testing set, set previous time period as training and validation set</a:t>
            </a:r>
            <a:endParaRPr lang="zh-CN" altLang="en-US" sz="1400" b="1" dirty="0">
              <a:solidFill>
                <a:srgbClr val="112F7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 descr="图形用户界面, 图表, 直方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47" y="2279154"/>
            <a:ext cx="3934198" cy="2950649"/>
          </a:xfrm>
          <a:prstGeom prst="rect">
            <a:avLst/>
          </a:prstGeom>
        </p:spPr>
      </p:pic>
      <p:pic>
        <p:nvPicPr>
          <p:cNvPr id="4" name="图片 3" descr="IMG_32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  <p:bldP spid="7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990600" y="2616034"/>
            <a:ext cx="8143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2. NLP Emotion Analysis </a:t>
            </a:r>
            <a:endParaRPr lang="zh-CN" altLang="en-US" sz="4800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2" name="图片 1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6291707"/>
            <a:ext cx="9906000" cy="566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00" y="533400"/>
            <a:ext cx="5263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NLP Emotion Analysis: Introduction</a:t>
            </a:r>
          </a:p>
        </p:txBody>
      </p:sp>
      <p:sp>
        <p:nvSpPr>
          <p:cNvPr id="72" name="矩形 71"/>
          <p:cNvSpPr/>
          <p:nvPr/>
        </p:nvSpPr>
        <p:spPr>
          <a:xfrm>
            <a:off x="232599" y="6145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336205" y="6145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14" name="图片 13" descr="IMG_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-76200"/>
            <a:ext cx="1241425" cy="1462405"/>
          </a:xfrm>
          <a:prstGeom prst="rect">
            <a:avLst/>
          </a:prstGeom>
        </p:spPr>
      </p:pic>
      <p:pic>
        <p:nvPicPr>
          <p:cNvPr id="5" name="图片 4" descr="图形用户界面, 应用程序&#10;&#10;中度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19200"/>
            <a:ext cx="5181600" cy="4968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 bldLvl="0" animBg="1"/>
      <p:bldP spid="73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A4 纸张(210x297 毫米)</PresentationFormat>
  <Paragraphs>112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微软雅黑</vt:lpstr>
      <vt:lpstr>DejaVu Math TeX Gyre</vt:lpstr>
      <vt:lpstr>Arial</vt:lpstr>
      <vt:lpstr>Cambria Math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Evan Tan</dc:creator>
  <cp:lastModifiedBy>944453342@qq.com</cp:lastModifiedBy>
  <cp:revision>14</cp:revision>
  <dcterms:created xsi:type="dcterms:W3CDTF">2022-07-27T15:55:54Z</dcterms:created>
  <dcterms:modified xsi:type="dcterms:W3CDTF">2022-07-28T00:56:45Z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0831CA30FE1E1DBEAD2EE1628B121779</vt:lpwstr>
  </property>
  <property fmtid="{D5CDD505-2E9C-101B-9397-08002B2CF9AE}" pid="3" name="KSOProductBuildVer">
    <vt:lpwstr>2052-4.2.2.6882</vt:lpwstr>
  </property>
</Properties>
</file>